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38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06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85750"/>
            <a:ext cx="2486025" cy="309563"/>
          </a:xfrm>
          <a:prstGeom prst="rect">
            <a:avLst/>
          </a:prstGeom>
        </p:spPr>
      </p:pic>
      <p:pic>
        <p:nvPicPr>
          <p:cNvPr id="4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285750"/>
            <a:ext cx="1462088" cy="309563"/>
          </a:xfrm>
          <a:prstGeom prst="rect">
            <a:avLst/>
          </a:prstGeom>
        </p:spPr>
      </p:pic>
      <p:pic>
        <p:nvPicPr>
          <p:cNvPr id="4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588" y="285750"/>
            <a:ext cx="1109663" cy="309563"/>
          </a:xfrm>
          <a:prstGeom prst="rect">
            <a:avLst/>
          </a:prstGeom>
        </p:spPr>
      </p:pic>
      <p:pic>
        <p:nvPicPr>
          <p:cNvPr id="5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888" y="285750"/>
            <a:ext cx="561975" cy="309563"/>
          </a:xfrm>
          <a:prstGeom prst="rect">
            <a:avLst/>
          </a:prstGeom>
        </p:spPr>
      </p:pic>
      <p:pic>
        <p:nvPicPr>
          <p:cNvPr id="5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813" y="4524375"/>
            <a:ext cx="2381250" cy="333374"/>
          </a:xfrm>
          <a:prstGeom prst="rect">
            <a:avLst/>
          </a:prstGeom>
        </p:spPr>
      </p:pic>
      <p:pic>
        <p:nvPicPr>
          <p:cNvPr id="5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1675" y="4524375"/>
            <a:ext cx="1085850" cy="333374"/>
          </a:xfrm>
          <a:prstGeom prst="rect">
            <a:avLst/>
          </a:prstGeom>
        </p:spPr>
      </p:pic>
      <p:pic>
        <p:nvPicPr>
          <p:cNvPr id="5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4524375"/>
            <a:ext cx="1376363" cy="333375"/>
          </a:xfrm>
          <a:prstGeom prst="rect">
            <a:avLst/>
          </a:prstGeom>
        </p:spPr>
      </p:pic>
      <p:pic>
        <p:nvPicPr>
          <p:cNvPr id="5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763" y="4524375"/>
            <a:ext cx="304800" cy="333374"/>
          </a:xfrm>
          <a:prstGeom prst="rect">
            <a:avLst/>
          </a:prstGeom>
        </p:spPr>
      </p:pic>
      <p:pic>
        <p:nvPicPr>
          <p:cNvPr id="5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5375" y="4637065"/>
            <a:ext cx="609600" cy="112690"/>
          </a:xfrm>
          <a:prstGeom prst="rect">
            <a:avLst/>
          </a:prstGeom>
        </p:spPr>
      </p:pic>
      <p:sp>
        <p:nvSpPr>
          <p:cNvPr id="56" name="Text 45"/>
          <p:cNvSpPr/>
          <p:nvPr/>
        </p:nvSpPr>
        <p:spPr>
          <a:xfrm>
            <a:off x="6967538" y="4524375"/>
            <a:ext cx="2176462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63"/>
              </a:lnSpc>
              <a:buNone/>
            </a:pPr>
            <a:r>
              <a:rPr lang="en-US" sz="3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ВГЛ 1 Спорт», «ВГЛ 2 Спорт», «ВГЛ 3 Спорт», «ВГЛ 4 Спорт», «ВГЛ 5 Спорт», «ВГТЛ-1», «ВГТЛ-2» «Спорт без границ», «Узоры на льду», «Вперёд к победе», «Вершины успеха», «Поехали!», «Быстрее, выше, сильнее!», «Веселые старты», «Спортивный сезон», «Праздник спорта», «Русские игры». Срок проведения лотерей – до 31.12.2029 г. Информацию об организаторах лотерей, о правилах их проведения, о призовом фонде лотерей, о количестве призов или выигрышей, о сроках, месте и порядке получения призов или выигрышей можно узнать на сайте stoloto.ru или по тел. 89005550055.</a:t>
            </a:r>
            <a:endParaRPr lang="en-US" sz="300" dirty="0"/>
          </a:p>
        </p:txBody>
      </p:sp>
      <p:sp>
        <p:nvSpPr>
          <p:cNvPr id="57" name="Text 46"/>
          <p:cNvSpPr/>
          <p:nvPr/>
        </p:nvSpPr>
        <p:spPr>
          <a:xfrm>
            <a:off x="285750" y="1285875"/>
            <a:ext cx="7315200" cy="20002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7875"/>
              </a:lnSpc>
              <a:buNone/>
            </a:pPr>
            <a:r>
              <a:rPr lang="en-US" sz="11250" b="1" dirty="0" err="1" smtClean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КОМанда</a:t>
            </a:r>
            <a:endParaRPr lang="en-US" sz="11250" b="1" dirty="0" smtClean="0">
              <a:solidFill>
                <a:srgbClr val="FD3100">
                  <a:alpha val="99000"/>
                </a:srgbClr>
              </a:solidFill>
              <a:latin typeface="ReSquare" pitchFamily="34" charset="0"/>
              <a:ea typeface="ReSquare" pitchFamily="34" charset="-122"/>
              <a:cs typeface="ReSquare" pitchFamily="34" charset="-120"/>
            </a:endParaRPr>
          </a:p>
          <a:p>
            <a:pPr marL="0" indent="0" algn="l">
              <a:lnSpc>
                <a:spcPts val="7875"/>
              </a:lnSpc>
              <a:buNone/>
            </a:pPr>
            <a:r>
              <a:rPr lang="ru-RU" sz="11250" b="1" dirty="0" smtClean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А</a:t>
            </a:r>
            <a:r>
              <a:rPr lang="en-US" sz="11250" b="1" dirty="0" smtClean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НАЛИТИК</a:t>
            </a:r>
            <a:endParaRPr lang="en-US" sz="11250" dirty="0"/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0950" y="2971108"/>
            <a:ext cx="1047896" cy="1172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" y="104775"/>
            <a:ext cx="8291513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скринкаст решения</a:t>
            </a:r>
            <a:endParaRPr lang="en-US" sz="4875" dirty="0"/>
          </a:p>
        </p:txBody>
      </p:sp>
      <p:sp>
        <p:nvSpPr>
          <p:cNvPr id="3" name="Text 1"/>
          <p:cNvSpPr/>
          <p:nvPr/>
        </p:nvSpPr>
        <p:spPr>
          <a:xfrm>
            <a:off x="161925" y="647700"/>
            <a:ext cx="68199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Сценарий 7: Индивидуальная регистрация</a:t>
            </a:r>
            <a:endParaRPr lang="en-US" sz="2330" dirty="0"/>
          </a:p>
        </p:txBody>
      </p:sp>
      <p:pic>
        <p:nvPicPr>
          <p:cNvPr id="4" name="Сценарий7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925" y="962025"/>
            <a:ext cx="7058025" cy="3970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" y="104775"/>
            <a:ext cx="8291513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скринкаст решения</a:t>
            </a:r>
            <a:endParaRPr lang="en-US" sz="4875" dirty="0"/>
          </a:p>
        </p:txBody>
      </p:sp>
      <p:sp>
        <p:nvSpPr>
          <p:cNvPr id="3" name="Text 1"/>
          <p:cNvSpPr/>
          <p:nvPr/>
        </p:nvSpPr>
        <p:spPr>
          <a:xfrm>
            <a:off x="161925" y="647700"/>
            <a:ext cx="4691063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Сценарий 9: Личный профиль</a:t>
            </a:r>
            <a:endParaRPr lang="en-US" sz="2330" dirty="0"/>
          </a:p>
        </p:txBody>
      </p:sp>
      <p:pic>
        <p:nvPicPr>
          <p:cNvPr id="4" name="Сценарий6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088" y="962025"/>
            <a:ext cx="7040562" cy="3960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" y="104775"/>
            <a:ext cx="8291513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скринкаст решения</a:t>
            </a:r>
            <a:endParaRPr lang="en-US" sz="4875" dirty="0"/>
          </a:p>
        </p:txBody>
      </p:sp>
      <p:sp>
        <p:nvSpPr>
          <p:cNvPr id="3" name="Text 1"/>
          <p:cNvSpPr/>
          <p:nvPr/>
        </p:nvSpPr>
        <p:spPr>
          <a:xfrm>
            <a:off x="161925" y="647700"/>
            <a:ext cx="8415338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Сценарий 10: Аналитика достижений и соревнований</a:t>
            </a:r>
            <a:endParaRPr lang="en-US" sz="2330" dirty="0"/>
          </a:p>
        </p:txBody>
      </p:sp>
      <p:pic>
        <p:nvPicPr>
          <p:cNvPr id="4" name="Cценарий10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" y="962025"/>
            <a:ext cx="7019925" cy="3948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7"/>
          <p:cNvSpPr/>
          <p:nvPr/>
        </p:nvSpPr>
        <p:spPr>
          <a:xfrm>
            <a:off x="347663" y="2476500"/>
            <a:ext cx="4229100" cy="1014984"/>
          </a:xfrm>
          <a:prstGeom prst="rect">
            <a:avLst/>
          </a:prstGeom>
          <a:noFill/>
          <a:ln w="18796">
            <a:solidFill>
              <a:srgbClr val="FD3100"/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4576763" y="1762125"/>
            <a:ext cx="4224338" cy="1013841"/>
          </a:xfrm>
          <a:prstGeom prst="rect">
            <a:avLst/>
          </a:prstGeom>
          <a:noFill/>
          <a:ln w="18775">
            <a:solidFill>
              <a:srgbClr val="FD3100"/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347663" y="1066800"/>
            <a:ext cx="4226719" cy="1014413"/>
          </a:xfrm>
          <a:prstGeom prst="rect">
            <a:avLst/>
          </a:prstGeom>
          <a:noFill/>
          <a:ln w="18785">
            <a:solidFill>
              <a:srgbClr val="FD3100"/>
            </a:solidFill>
            <a:prstDash val="solid"/>
          </a:ln>
        </p:spPr>
      </p:sp>
      <p:pic>
        <p:nvPicPr>
          <p:cNvPr id="5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4524375"/>
            <a:ext cx="2381250" cy="333374"/>
          </a:xfrm>
          <a:prstGeom prst="rect">
            <a:avLst/>
          </a:prstGeom>
        </p:spPr>
      </p:pic>
      <p:pic>
        <p:nvPicPr>
          <p:cNvPr id="5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75" y="4524375"/>
            <a:ext cx="1085850" cy="333374"/>
          </a:xfrm>
          <a:prstGeom prst="rect">
            <a:avLst/>
          </a:prstGeom>
        </p:spPr>
      </p:pic>
      <p:pic>
        <p:nvPicPr>
          <p:cNvPr id="5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524375"/>
            <a:ext cx="1376363" cy="333375"/>
          </a:xfrm>
          <a:prstGeom prst="rect">
            <a:avLst/>
          </a:prstGeom>
        </p:spPr>
      </p:pic>
      <p:pic>
        <p:nvPicPr>
          <p:cNvPr id="5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763" y="4524375"/>
            <a:ext cx="304800" cy="333374"/>
          </a:xfrm>
          <a:prstGeom prst="rect">
            <a:avLst/>
          </a:prstGeom>
        </p:spPr>
      </p:pic>
      <p:pic>
        <p:nvPicPr>
          <p:cNvPr id="5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375" y="4637065"/>
            <a:ext cx="609600" cy="112690"/>
          </a:xfrm>
          <a:prstGeom prst="rect">
            <a:avLst/>
          </a:prstGeom>
        </p:spPr>
      </p:pic>
      <p:sp>
        <p:nvSpPr>
          <p:cNvPr id="57" name="Text 50"/>
          <p:cNvSpPr/>
          <p:nvPr/>
        </p:nvSpPr>
        <p:spPr>
          <a:xfrm>
            <a:off x="347663" y="381000"/>
            <a:ext cx="4171950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киллерфичи</a:t>
            </a:r>
            <a:endParaRPr lang="en-US" sz="4875" dirty="0"/>
          </a:p>
        </p:txBody>
      </p:sp>
      <p:sp>
        <p:nvSpPr>
          <p:cNvPr id="58" name="Text 51"/>
          <p:cNvSpPr/>
          <p:nvPr/>
        </p:nvSpPr>
        <p:spPr>
          <a:xfrm>
            <a:off x="1085850" y="1390650"/>
            <a:ext cx="3543300" cy="3714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78"/>
              </a:lnSpc>
              <a:buNone/>
            </a:pPr>
            <a:r>
              <a:rPr lang="en-US" sz="1200" spc="300" dirty="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Рассылка сообщений спотрсменам с использованием telegram-бота</a:t>
            </a:r>
            <a:endParaRPr lang="en-US" sz="1200" spc="300" dirty="0">
              <a:latin typeface="Inter"/>
              <a:ea typeface="Inter"/>
            </a:endParaRPr>
          </a:p>
        </p:txBody>
      </p:sp>
      <p:sp>
        <p:nvSpPr>
          <p:cNvPr id="59" name="Text 52"/>
          <p:cNvSpPr/>
          <p:nvPr/>
        </p:nvSpPr>
        <p:spPr>
          <a:xfrm>
            <a:off x="559119" y="2687955"/>
            <a:ext cx="814388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2"/>
              </a:lnSpc>
              <a:buNone/>
            </a:pPr>
            <a:r>
              <a:rPr lang="en-US" sz="2331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03</a:t>
            </a:r>
            <a:endParaRPr lang="en-US" sz="2331" dirty="0"/>
          </a:p>
        </p:txBody>
      </p:sp>
      <p:sp>
        <p:nvSpPr>
          <p:cNvPr id="60" name="Text 53"/>
          <p:cNvSpPr/>
          <p:nvPr/>
        </p:nvSpPr>
        <p:spPr>
          <a:xfrm>
            <a:off x="1090613" y="2705100"/>
            <a:ext cx="3429000" cy="557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78"/>
              </a:lnSpc>
              <a:buNone/>
            </a:pPr>
            <a:r>
              <a:rPr lang="en-US" sz="1200" dirty="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Собственная </a:t>
            </a:r>
            <a:r>
              <a:rPr lang="en-US" sz="1200" spc="300" dirty="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рейтинговая</a:t>
            </a:r>
            <a:r>
              <a:rPr lang="en-US" sz="1200" dirty="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 система оценивающая спортсмена по результатам всех соревнований</a:t>
            </a:r>
            <a:endParaRPr lang="en-US" sz="1200" dirty="0">
              <a:latin typeface="Inter"/>
              <a:ea typeface="Inter"/>
            </a:endParaRPr>
          </a:p>
        </p:txBody>
      </p:sp>
      <p:sp>
        <p:nvSpPr>
          <p:cNvPr id="61" name="Text 54"/>
          <p:cNvSpPr/>
          <p:nvPr/>
        </p:nvSpPr>
        <p:spPr>
          <a:xfrm>
            <a:off x="4787978" y="1973342"/>
            <a:ext cx="814388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2328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02</a:t>
            </a:r>
            <a:endParaRPr lang="en-US" sz="2328" dirty="0"/>
          </a:p>
        </p:txBody>
      </p:sp>
      <p:sp>
        <p:nvSpPr>
          <p:cNvPr id="62" name="Text 55"/>
          <p:cNvSpPr/>
          <p:nvPr/>
        </p:nvSpPr>
        <p:spPr>
          <a:xfrm>
            <a:off x="5348288" y="2176463"/>
            <a:ext cx="2618845" cy="1857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76"/>
              </a:lnSpc>
              <a:buNone/>
            </a:pPr>
            <a:r>
              <a:rPr lang="en-US" sz="1200" spc="300" dirty="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  <a:cs typeface="Inter" pitchFamily="34" charset="-120"/>
              </a:rPr>
              <a:t>Интерактивная карта</a:t>
            </a:r>
            <a:endParaRPr lang="en-US" sz="1200" spc="300" dirty="0">
              <a:latin typeface="Inter"/>
              <a:ea typeface="Inter"/>
            </a:endParaRPr>
          </a:p>
        </p:txBody>
      </p:sp>
      <p:sp>
        <p:nvSpPr>
          <p:cNvPr id="63" name="Text 56"/>
          <p:cNvSpPr/>
          <p:nvPr/>
        </p:nvSpPr>
        <p:spPr>
          <a:xfrm>
            <a:off x="558998" y="1278136"/>
            <a:ext cx="814388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01</a:t>
            </a:r>
            <a:endParaRPr lang="en-US" sz="2330" dirty="0"/>
          </a:p>
        </p:txBody>
      </p:sp>
      <p:sp>
        <p:nvSpPr>
          <p:cNvPr id="64" name="Text 57"/>
          <p:cNvSpPr/>
          <p:nvPr/>
        </p:nvSpPr>
        <p:spPr>
          <a:xfrm>
            <a:off x="6967538" y="4524375"/>
            <a:ext cx="2176462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63"/>
              </a:lnSpc>
              <a:buNone/>
            </a:pPr>
            <a:r>
              <a:rPr lang="en-US" sz="3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ВГЛ 1 Спорт», «ВГЛ 2 Спорт», «ВГЛ 3 Спорт», «ВГЛ 4 Спорт», «ВГЛ 5 Спорт», «ВГТЛ-1», «ВГТЛ-2» «Спорт без границ», «Узоры на льду», «Вперёд к победе», «Вершины успеха», «Поехали!», «Быстрее, выше, сильнее!», «Веселые старты», «Спортивный сезон», «Праздник спорта», «Русские игры». Срок проведения лотерей – до 31.12.2029 г. Информацию об организаторах лотерей, о правилах их проведения, о призовом фонде лотерей, о количестве призов или выигрышей, о сроках, месте и порядке получения призов или выигрышей можно узнать на сайте stoloto.ru или по тел. 89005550055.</a:t>
            </a:r>
            <a:endParaRPr lang="en-US" sz="300" dirty="0"/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2303" y="200510"/>
            <a:ext cx="1513697" cy="1193392"/>
          </a:xfrm>
          <a:prstGeom prst="rect">
            <a:avLst/>
          </a:prstGeom>
        </p:spPr>
      </p:pic>
      <p:sp>
        <p:nvSpPr>
          <p:cNvPr id="66" name="Shape 48"/>
          <p:cNvSpPr/>
          <p:nvPr/>
        </p:nvSpPr>
        <p:spPr>
          <a:xfrm>
            <a:off x="4576763" y="3142311"/>
            <a:ext cx="4224338" cy="1013841"/>
          </a:xfrm>
          <a:prstGeom prst="rect">
            <a:avLst/>
          </a:prstGeom>
          <a:noFill/>
          <a:ln w="18775">
            <a:solidFill>
              <a:srgbClr val="FD3100"/>
            </a:solidFill>
            <a:prstDash val="solid"/>
          </a:ln>
        </p:spPr>
      </p:sp>
      <p:sp>
        <p:nvSpPr>
          <p:cNvPr id="68" name="Text 51"/>
          <p:cNvSpPr/>
          <p:nvPr/>
        </p:nvSpPr>
        <p:spPr>
          <a:xfrm>
            <a:off x="5372100" y="3463493"/>
            <a:ext cx="3263900" cy="3714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78"/>
              </a:lnSpc>
              <a:buNone/>
            </a:pPr>
            <a:r>
              <a:rPr lang="ru-RU" sz="1200" spc="300" dirty="0" smtClean="0">
                <a:solidFill>
                  <a:srgbClr val="FFFFFF">
                    <a:alpha val="99000"/>
                  </a:srgbClr>
                </a:solidFill>
                <a:latin typeface="Inter"/>
                <a:ea typeface="Inter"/>
              </a:rPr>
              <a:t>Аутентификация </a:t>
            </a:r>
            <a:endParaRPr lang="en-US" sz="1200" spc="300" dirty="0">
              <a:latin typeface="Inter"/>
              <a:ea typeface="Inter"/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4799786" y="3265121"/>
            <a:ext cx="543739" cy="311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630"/>
              </a:lnSpc>
            </a:pPr>
            <a:r>
              <a:rPr lang="en-US" sz="2330" b="1" dirty="0" smtClean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0</a:t>
            </a:r>
            <a:r>
              <a:rPr lang="ru-RU" sz="2330" b="1" dirty="0" smtClean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4</a:t>
            </a:r>
            <a:endParaRPr lang="en-US" sz="23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8588" y="0"/>
            <a:ext cx="9344025" cy="866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сценарии использования </a:t>
            </a:r>
            <a:endParaRPr lang="en-US" sz="4875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42446" y="-241273"/>
            <a:ext cx="68018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rgbClr val="FF0000"/>
                </a:solidFill>
                <a:latin typeface="ReSquare" pitchFamily="2" charset="0"/>
              </a:rPr>
              <a:t>сценарии использования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54844"/>
            <a:ext cx="8153400" cy="4555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7"/>
          <p:cNvSpPr/>
          <p:nvPr/>
        </p:nvSpPr>
        <p:spPr>
          <a:xfrm>
            <a:off x="347663" y="2581275"/>
            <a:ext cx="4229100" cy="609600"/>
          </a:xfrm>
          <a:prstGeom prst="rect">
            <a:avLst/>
          </a:prstGeom>
          <a:noFill/>
          <a:ln w="18796">
            <a:solidFill>
              <a:srgbClr val="FD3100"/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4786313" y="1095375"/>
            <a:ext cx="4224338" cy="409575"/>
          </a:xfrm>
          <a:prstGeom prst="rect">
            <a:avLst/>
          </a:prstGeom>
          <a:noFill/>
          <a:ln w="18775">
            <a:solidFill>
              <a:srgbClr val="FD3100"/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347663" y="2019300"/>
            <a:ext cx="4224338" cy="368664"/>
          </a:xfrm>
          <a:prstGeom prst="rect">
            <a:avLst/>
          </a:prstGeom>
          <a:noFill/>
          <a:ln w="18775">
            <a:solidFill>
              <a:srgbClr val="FD3100"/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4786313" y="2300288"/>
            <a:ext cx="4224338" cy="368664"/>
          </a:xfrm>
          <a:prstGeom prst="rect">
            <a:avLst/>
          </a:prstGeom>
          <a:noFill/>
          <a:ln w="18775">
            <a:solidFill>
              <a:srgbClr val="FD3100"/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4786313" y="1743075"/>
            <a:ext cx="4224338" cy="368664"/>
          </a:xfrm>
          <a:prstGeom prst="rect">
            <a:avLst/>
          </a:prstGeom>
          <a:noFill/>
          <a:ln w="18775">
            <a:solidFill>
              <a:srgbClr val="FD3100"/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4786313" y="2886075"/>
            <a:ext cx="4226719" cy="409575"/>
          </a:xfrm>
          <a:prstGeom prst="rect">
            <a:avLst/>
          </a:prstGeom>
          <a:noFill/>
          <a:ln w="18785">
            <a:solidFill>
              <a:srgbClr val="FD3100"/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346918" y="1419225"/>
            <a:ext cx="4226719" cy="400050"/>
          </a:xfrm>
          <a:prstGeom prst="rect">
            <a:avLst/>
          </a:prstGeom>
          <a:noFill/>
          <a:ln w="18785">
            <a:solidFill>
              <a:srgbClr val="FD3100"/>
            </a:solidFill>
            <a:prstDash val="solid"/>
          </a:ln>
        </p:spPr>
      </p:sp>
      <p:pic>
        <p:nvPicPr>
          <p:cNvPr id="5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4524375"/>
            <a:ext cx="2381250" cy="333374"/>
          </a:xfrm>
          <a:prstGeom prst="rect">
            <a:avLst/>
          </a:prstGeom>
        </p:spPr>
      </p:pic>
      <p:pic>
        <p:nvPicPr>
          <p:cNvPr id="5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75" y="4524375"/>
            <a:ext cx="1085850" cy="333374"/>
          </a:xfrm>
          <a:prstGeom prst="rect">
            <a:avLst/>
          </a:prstGeom>
        </p:spPr>
      </p:pic>
      <p:pic>
        <p:nvPicPr>
          <p:cNvPr id="5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524375"/>
            <a:ext cx="1376363" cy="333375"/>
          </a:xfrm>
          <a:prstGeom prst="rect">
            <a:avLst/>
          </a:prstGeom>
        </p:spPr>
      </p:pic>
      <p:pic>
        <p:nvPicPr>
          <p:cNvPr id="5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763" y="4524375"/>
            <a:ext cx="304800" cy="333374"/>
          </a:xfrm>
          <a:prstGeom prst="rect">
            <a:avLst/>
          </a:prstGeom>
        </p:spPr>
      </p:pic>
      <p:pic>
        <p:nvPicPr>
          <p:cNvPr id="6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375" y="4637065"/>
            <a:ext cx="609600" cy="112690"/>
          </a:xfrm>
          <a:prstGeom prst="rect">
            <a:avLst/>
          </a:prstGeom>
        </p:spPr>
      </p:pic>
      <p:sp>
        <p:nvSpPr>
          <p:cNvPr id="61" name="Text 54"/>
          <p:cNvSpPr/>
          <p:nvPr/>
        </p:nvSpPr>
        <p:spPr>
          <a:xfrm>
            <a:off x="347663" y="381000"/>
            <a:ext cx="4171950" cy="866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 err="1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стэк</a:t>
            </a: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 </a:t>
            </a:r>
            <a:r>
              <a:rPr lang="en-US" sz="4875" b="1" dirty="0" err="1" smtClean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технологий</a:t>
            </a:r>
            <a:endParaRPr lang="en-US" sz="4875" dirty="0"/>
          </a:p>
        </p:txBody>
      </p:sp>
      <p:sp>
        <p:nvSpPr>
          <p:cNvPr id="62" name="Text 55"/>
          <p:cNvSpPr/>
          <p:nvPr/>
        </p:nvSpPr>
        <p:spPr>
          <a:xfrm>
            <a:off x="557213" y="2639522"/>
            <a:ext cx="4310063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django+django rest framework</a:t>
            </a:r>
            <a:endParaRPr lang="en-US" sz="2330" dirty="0"/>
          </a:p>
        </p:txBody>
      </p:sp>
      <p:sp>
        <p:nvSpPr>
          <p:cNvPr id="63" name="Text 56"/>
          <p:cNvSpPr/>
          <p:nvPr/>
        </p:nvSpPr>
        <p:spPr>
          <a:xfrm>
            <a:off x="4997537" y="1232151"/>
            <a:ext cx="20574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PotgreSQl</a:t>
            </a:r>
            <a:endParaRPr lang="en-US" sz="2330" dirty="0"/>
          </a:p>
        </p:txBody>
      </p:sp>
      <p:sp>
        <p:nvSpPr>
          <p:cNvPr id="64" name="Text 57"/>
          <p:cNvSpPr/>
          <p:nvPr/>
        </p:nvSpPr>
        <p:spPr>
          <a:xfrm>
            <a:off x="558887" y="2096105"/>
            <a:ext cx="2852738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Dokcer compose</a:t>
            </a:r>
            <a:endParaRPr lang="en-US" sz="2330" dirty="0"/>
          </a:p>
        </p:txBody>
      </p:sp>
      <p:sp>
        <p:nvSpPr>
          <p:cNvPr id="65" name="Text 58"/>
          <p:cNvSpPr/>
          <p:nvPr/>
        </p:nvSpPr>
        <p:spPr>
          <a:xfrm>
            <a:off x="4997537" y="2398852"/>
            <a:ext cx="1524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Dokcer</a:t>
            </a:r>
            <a:endParaRPr lang="en-US" sz="2330" dirty="0"/>
          </a:p>
        </p:txBody>
      </p:sp>
      <p:sp>
        <p:nvSpPr>
          <p:cNvPr id="66" name="Text 59"/>
          <p:cNvSpPr/>
          <p:nvPr/>
        </p:nvSpPr>
        <p:spPr>
          <a:xfrm>
            <a:off x="4997537" y="1819880"/>
            <a:ext cx="1524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ndoejs</a:t>
            </a:r>
            <a:endParaRPr lang="en-US" sz="2330" dirty="0"/>
          </a:p>
        </p:txBody>
      </p:sp>
      <p:sp>
        <p:nvSpPr>
          <p:cNvPr id="67" name="Text 60"/>
          <p:cNvSpPr/>
          <p:nvPr/>
        </p:nvSpPr>
        <p:spPr>
          <a:xfrm>
            <a:off x="4940498" y="2998390"/>
            <a:ext cx="25908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TElegram-api</a:t>
            </a:r>
            <a:endParaRPr lang="en-US" sz="2330" dirty="0"/>
          </a:p>
        </p:txBody>
      </p:sp>
      <p:sp>
        <p:nvSpPr>
          <p:cNvPr id="68" name="Text 61"/>
          <p:cNvSpPr/>
          <p:nvPr/>
        </p:nvSpPr>
        <p:spPr>
          <a:xfrm>
            <a:off x="558887" y="1535906"/>
            <a:ext cx="1347788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vuejs</a:t>
            </a:r>
            <a:endParaRPr lang="en-US" sz="2330" dirty="0"/>
          </a:p>
        </p:txBody>
      </p:sp>
      <p:sp>
        <p:nvSpPr>
          <p:cNvPr id="69" name="Text 62"/>
          <p:cNvSpPr/>
          <p:nvPr/>
        </p:nvSpPr>
        <p:spPr>
          <a:xfrm>
            <a:off x="6867525" y="4524375"/>
            <a:ext cx="2176462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63"/>
              </a:lnSpc>
              <a:buNone/>
            </a:pPr>
            <a:r>
              <a:rPr lang="en-US" sz="3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ВГЛ 1 Спорт», «ВГЛ 2 Спорт», «ВГЛ 3 Спорт», «ВГЛ 4 Спорт», «ВГЛ 5 Спорт», «ВГТЛ-1», «ВГТЛ-2» «Спорт без границ», «Узоры на льду», «Вперёд к победе», «Вершины успеха», «Поехали!», «Быстрее, выше, сильнее!», «Веселые старты», «Спортивный сезон», «Праздник спорта», «Русские игры». Срок проведения лотерей – до 31.12.2029 г. Информацию об организаторах лотерей, о правилах их проведения, о призовом фонде лотерей, о количестве призов или выигрышей, о сроках, месте и порядке получения призов или выигрышей можно узнать на сайте stoloto.ru или по тел. 89005550055.</a:t>
            </a:r>
            <a:endParaRPr lang="en-US" sz="300" dirty="0"/>
          </a:p>
        </p:txBody>
      </p:sp>
      <p:pic>
        <p:nvPicPr>
          <p:cNvPr id="70" name="Рисунок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1474" y="3308334"/>
            <a:ext cx="1407689" cy="1109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5750" y="900113"/>
            <a:ext cx="8481890" cy="3386138"/>
          </a:xfrm>
          <a:prstGeom prst="rect">
            <a:avLst/>
          </a:prstGeom>
          <a:noFill/>
          <a:ln w="12700">
            <a:solidFill>
              <a:srgbClr val="FD3100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88" y="3376613"/>
            <a:ext cx="790575" cy="7905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13" y="4524375"/>
            <a:ext cx="2381250" cy="33337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4524375"/>
            <a:ext cx="1085850" cy="33337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524375"/>
            <a:ext cx="1376363" cy="33337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763" y="4524375"/>
            <a:ext cx="304800" cy="33337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5375" y="4637065"/>
            <a:ext cx="609600" cy="11269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285750" y="285750"/>
            <a:ext cx="6586538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развитие продукта</a:t>
            </a:r>
            <a:endParaRPr lang="en-US" sz="4875" dirty="0"/>
          </a:p>
        </p:txBody>
      </p:sp>
      <p:sp>
        <p:nvSpPr>
          <p:cNvPr id="10" name="Text 2"/>
          <p:cNvSpPr/>
          <p:nvPr/>
        </p:nvSpPr>
        <p:spPr>
          <a:xfrm>
            <a:off x="409575" y="1023938"/>
            <a:ext cx="8358065" cy="8239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80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/>
                <a:cs typeface="Inter" pitchFamily="34" charset="-120"/>
              </a:rPr>
              <a:t>ИСПОЛЬЗОВАНИЯ БРОКЕРА СООБЩЕНИЙ RABBIT MQ И АСИНХРОННАЯ ОЧЕРЕДЬ ЗАДАЧ CELERY ДЛЯ ОСУЩЕСТВЛЕНИЯ TG И EMAIL РАССЫЛКИ.</a:t>
            </a:r>
            <a:endParaRPr lang="en-US" sz="1500" b="1" dirty="0">
              <a:ea typeface="Inter"/>
            </a:endParaRPr>
          </a:p>
          <a:p>
            <a:pPr marL="342900" indent="-342900" algn="l">
              <a:lnSpc>
                <a:spcPts val="180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/>
                <a:cs typeface="Inter" pitchFamily="34" charset="-120"/>
              </a:rPr>
              <a:t>СОЗДАНИЕ ПОСТОЯННЫХ КОМАНД И ВЕДЕНИЯ ИХ РЕЙТИНГА.</a:t>
            </a:r>
            <a:endParaRPr lang="en-US" sz="1500" b="1" dirty="0">
              <a:ea typeface="Inter"/>
            </a:endParaRPr>
          </a:p>
          <a:p>
            <a:pPr marL="342900" indent="-342900" algn="l">
              <a:lnSpc>
                <a:spcPts val="180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/>
                <a:cs typeface="Inter" pitchFamily="34" charset="-120"/>
              </a:rPr>
              <a:t>ОСУЩЕСТВЛЕНИЕ ФИЛЬТРАЦИИ ПРИ ВЫГРУЗКЕ ДАННЫХ ДЛЯ АНАЛИТИКИ.</a:t>
            </a:r>
            <a:endParaRPr lang="en-US" sz="1500" b="1" dirty="0">
              <a:ea typeface="Inter"/>
            </a:endParaRPr>
          </a:p>
        </p:txBody>
      </p:sp>
      <p:sp>
        <p:nvSpPr>
          <p:cNvPr id="11" name="Text 3"/>
          <p:cNvSpPr/>
          <p:nvPr/>
        </p:nvSpPr>
        <p:spPr>
          <a:xfrm>
            <a:off x="6867525" y="4524374"/>
            <a:ext cx="2176462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63"/>
              </a:lnSpc>
              <a:buNone/>
            </a:pPr>
            <a:r>
              <a:rPr lang="en-US" sz="3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ВГЛ 1 Спорт», «ВГЛ 2 Спорт», «ВГЛ 3 Спорт», «ВГЛ 4 Спорт», «ВГЛ 5 Спорт», «ВГТЛ-1», «ВГТЛ-2» «Спорт без границ», «Узоры на льду», «Вперёд к победе», «Вершины успеха», «Поехали!», «Быстрее, выше, сильнее!», «Веселые старты», «Спортивный сезон», «Праздник спорта», «Русские игры». Срок проведения лотерей – до 31.12.2029 г. Информацию об организаторах лотерей, о правилах их проведения, о призовом фонде лотерей, о количестве призов или выигрышей, о сроках, месте и порядке получения призов или выигрышей можно узнать на сайте stoloto.ru или по тел. 89005550055.</a:t>
            </a:r>
            <a:endParaRPr lang="en-US" sz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85750"/>
            <a:ext cx="2486025" cy="309563"/>
          </a:xfrm>
          <a:prstGeom prst="rect">
            <a:avLst/>
          </a:prstGeom>
        </p:spPr>
      </p:pic>
      <p:pic>
        <p:nvPicPr>
          <p:cNvPr id="4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285750"/>
            <a:ext cx="1462088" cy="309563"/>
          </a:xfrm>
          <a:prstGeom prst="rect">
            <a:avLst/>
          </a:prstGeom>
        </p:spPr>
      </p:pic>
      <p:pic>
        <p:nvPicPr>
          <p:cNvPr id="4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588" y="285750"/>
            <a:ext cx="1109663" cy="309563"/>
          </a:xfrm>
          <a:prstGeom prst="rect">
            <a:avLst/>
          </a:prstGeom>
        </p:spPr>
      </p:pic>
      <p:pic>
        <p:nvPicPr>
          <p:cNvPr id="5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888" y="285750"/>
            <a:ext cx="561975" cy="309563"/>
          </a:xfrm>
          <a:prstGeom prst="rect">
            <a:avLst/>
          </a:prstGeom>
        </p:spPr>
      </p:pic>
      <p:pic>
        <p:nvPicPr>
          <p:cNvPr id="5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813" y="4524375"/>
            <a:ext cx="2381250" cy="333374"/>
          </a:xfrm>
          <a:prstGeom prst="rect">
            <a:avLst/>
          </a:prstGeom>
        </p:spPr>
      </p:pic>
      <p:pic>
        <p:nvPicPr>
          <p:cNvPr id="5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1675" y="4524375"/>
            <a:ext cx="1085850" cy="333374"/>
          </a:xfrm>
          <a:prstGeom prst="rect">
            <a:avLst/>
          </a:prstGeom>
        </p:spPr>
      </p:pic>
      <p:pic>
        <p:nvPicPr>
          <p:cNvPr id="5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4524375"/>
            <a:ext cx="1376363" cy="333375"/>
          </a:xfrm>
          <a:prstGeom prst="rect">
            <a:avLst/>
          </a:prstGeom>
        </p:spPr>
      </p:pic>
      <p:pic>
        <p:nvPicPr>
          <p:cNvPr id="5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763" y="4524375"/>
            <a:ext cx="304800" cy="333374"/>
          </a:xfrm>
          <a:prstGeom prst="rect">
            <a:avLst/>
          </a:prstGeom>
        </p:spPr>
      </p:pic>
      <p:pic>
        <p:nvPicPr>
          <p:cNvPr id="5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5375" y="4637065"/>
            <a:ext cx="609600" cy="112690"/>
          </a:xfrm>
          <a:prstGeom prst="rect">
            <a:avLst/>
          </a:prstGeom>
        </p:spPr>
      </p:pic>
      <p:sp>
        <p:nvSpPr>
          <p:cNvPr id="56" name="Text 45"/>
          <p:cNvSpPr/>
          <p:nvPr/>
        </p:nvSpPr>
        <p:spPr>
          <a:xfrm>
            <a:off x="285750" y="3124200"/>
            <a:ext cx="6434138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Команда аналитик</a:t>
            </a:r>
            <a:endParaRPr lang="en-US" sz="4875" dirty="0"/>
          </a:p>
        </p:txBody>
      </p:sp>
      <p:sp>
        <p:nvSpPr>
          <p:cNvPr id="57" name="Text 46"/>
          <p:cNvSpPr/>
          <p:nvPr/>
        </p:nvSpPr>
        <p:spPr>
          <a:xfrm>
            <a:off x="6967538" y="4524375"/>
            <a:ext cx="2176462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63"/>
              </a:lnSpc>
              <a:buNone/>
            </a:pPr>
            <a:r>
              <a:rPr lang="en-US" sz="3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ВГЛ 1 Спорт», «ВГЛ 2 Спорт», «ВГЛ 3 Спорт», «ВГЛ 4 Спорт», «ВГЛ 5 Спорт», «ВГТЛ-1», «ВГТЛ-2» «Спорт без границ», «Узоры на льду», «Вперёд к победе», «Вершины успеха», «Поехали!», «Быстрее, выше, сильнее!», «Веселые старты», «Спортивный сезон», «Праздник спорта», «Русские игры». Срок проведения лотерей – до 31.12.2029 г. Информацию об организаторах лотерей, о правилах их проведения, о призовом фонде лотерей, о количестве призов или выигрышей, о сроках, месте и порядке получения призов или выигрышей можно узнать на сайте stoloto.ru или по тел. 89005550055.</a:t>
            </a:r>
            <a:endParaRPr lang="en-US" sz="300" dirty="0"/>
          </a:p>
        </p:txBody>
      </p:sp>
      <p:sp>
        <p:nvSpPr>
          <p:cNvPr id="58" name="Text 47"/>
          <p:cNvSpPr/>
          <p:nvPr/>
        </p:nvSpPr>
        <p:spPr>
          <a:xfrm>
            <a:off x="285750" y="595313"/>
            <a:ext cx="9239250" cy="1933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7613"/>
              </a:lnSpc>
              <a:buNone/>
            </a:pPr>
            <a:r>
              <a:rPr lang="en-US" sz="10875" b="1" dirty="0" err="1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спасибо</a:t>
            </a:r>
            <a:r>
              <a:rPr lang="en-US" sz="10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 </a:t>
            </a:r>
            <a:r>
              <a:rPr lang="en-US" sz="10875" b="1" dirty="0" err="1" smtClean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за</a:t>
            </a:r>
            <a:r>
              <a:rPr lang="en-US" sz="10875" b="1" dirty="0" smtClean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 </a:t>
            </a:r>
            <a:r>
              <a:rPr lang="en-US" sz="10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внимание</a:t>
            </a:r>
            <a:endParaRPr lang="en-US" sz="10875" dirty="0"/>
          </a:p>
        </p:txBody>
      </p:sp>
      <p:pic>
        <p:nvPicPr>
          <p:cNvPr id="59" name="Рисунок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0888" y="2403842"/>
            <a:ext cx="1536956" cy="1719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338263"/>
            <a:ext cx="1014413" cy="904875"/>
          </a:xfrm>
          <a:prstGeom prst="round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180975" y="1023938"/>
            <a:ext cx="8720138" cy="3348038"/>
          </a:xfrm>
          <a:prstGeom prst="rect">
            <a:avLst/>
          </a:prstGeom>
          <a:noFill/>
          <a:ln w="25400">
            <a:solidFill>
              <a:srgbClr val="FD31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31811" y="1109663"/>
            <a:ext cx="696913" cy="228600"/>
          </a:xfrm>
          <a:prstGeom prst="roundRect">
            <a:avLst>
              <a:gd name="adj" fmla="val 32000"/>
            </a:avLst>
          </a:prstGeom>
          <a:solidFill>
            <a:srgbClr val="D65AFF"/>
          </a:solidFill>
          <a:ln w="12700">
            <a:solidFill>
              <a:srgbClr val="D65AF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838325" y="1338263"/>
            <a:ext cx="1014413" cy="904875"/>
          </a:xfrm>
          <a:prstGeom prst="roundRect">
            <a:avLst/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3290888" y="1338263"/>
            <a:ext cx="1014413" cy="904875"/>
          </a:xfrm>
          <a:prstGeom prst="roundRect">
            <a:avLst/>
          </a:prstGeom>
          <a:solidFill>
            <a:srgbClr val="FFFFFF"/>
          </a:solidFill>
          <a:ln/>
        </p:spPr>
      </p:sp>
      <p:sp>
        <p:nvSpPr>
          <p:cNvPr id="7" name="Shape 5"/>
          <p:cNvSpPr/>
          <p:nvPr/>
        </p:nvSpPr>
        <p:spPr>
          <a:xfrm>
            <a:off x="4743450" y="1338263"/>
            <a:ext cx="1014413" cy="904875"/>
          </a:xfrm>
          <a:prstGeom prst="roundRect">
            <a:avLst/>
          </a:prstGeom>
          <a:solidFill>
            <a:srgbClr val="FFFFFF"/>
          </a:solidFill>
          <a:ln/>
        </p:spPr>
      </p:sp>
      <p:sp>
        <p:nvSpPr>
          <p:cNvPr id="8" name="Shape 6"/>
          <p:cNvSpPr/>
          <p:nvPr/>
        </p:nvSpPr>
        <p:spPr>
          <a:xfrm>
            <a:off x="6196013" y="1338263"/>
            <a:ext cx="1014413" cy="904875"/>
          </a:xfrm>
          <a:prstGeom prst="roundRect">
            <a:avLst/>
          </a:prstGeom>
          <a:solidFill>
            <a:srgbClr val="FFFFFF"/>
          </a:solidFill>
          <a:ln/>
        </p:spPr>
      </p:sp>
      <p:sp>
        <p:nvSpPr>
          <p:cNvPr id="9" name="Shape 7"/>
          <p:cNvSpPr/>
          <p:nvPr/>
        </p:nvSpPr>
        <p:spPr>
          <a:xfrm>
            <a:off x="7648575" y="1338263"/>
            <a:ext cx="1014413" cy="904875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85888"/>
            <a:ext cx="904875" cy="809625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038" y="1385888"/>
            <a:ext cx="904875" cy="809625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385888"/>
            <a:ext cx="904875" cy="809625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163" y="1385888"/>
            <a:ext cx="904875" cy="809625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5" y="1385888"/>
            <a:ext cx="904875" cy="80962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5475" y="1385888"/>
            <a:ext cx="904875" cy="809625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8813" y="4524375"/>
            <a:ext cx="2381250" cy="333374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1675" y="4524375"/>
            <a:ext cx="1085850" cy="333374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50" y="4524375"/>
            <a:ext cx="1376363" cy="333375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763" y="4524375"/>
            <a:ext cx="304800" cy="333374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5375" y="4637065"/>
            <a:ext cx="609600" cy="112690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>
            <a:off x="271463" y="338138"/>
            <a:ext cx="4662488" cy="4286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614"/>
              </a:lnSpc>
              <a:buNone/>
            </a:pPr>
            <a:r>
              <a:rPr lang="en-US" sz="480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НАША КОМАНДА</a:t>
            </a:r>
            <a:endParaRPr lang="en-US" sz="4800" dirty="0"/>
          </a:p>
        </p:txBody>
      </p:sp>
      <p:sp>
        <p:nvSpPr>
          <p:cNvPr id="22" name="Text 9"/>
          <p:cNvSpPr/>
          <p:nvPr/>
        </p:nvSpPr>
        <p:spPr>
          <a:xfrm>
            <a:off x="442913" y="2243138"/>
            <a:ext cx="176212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григорий алекян</a:t>
            </a:r>
            <a:endParaRPr lang="en-US" sz="1500" dirty="0"/>
          </a:p>
        </p:txBody>
      </p:sp>
      <p:sp>
        <p:nvSpPr>
          <p:cNvPr id="23" name="Text 10"/>
          <p:cNvSpPr/>
          <p:nvPr/>
        </p:nvSpPr>
        <p:spPr>
          <a:xfrm>
            <a:off x="442913" y="2814638"/>
            <a:ext cx="1114954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Студент, МНС ИСП РАН в </a:t>
            </a:r>
            <a:r>
              <a:rPr lang="en-US" sz="900" dirty="0" err="1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области</a:t>
            </a: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900" dirty="0" smtClean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ИИ. </a:t>
            </a:r>
            <a:r>
              <a:rPr lang="en-US" sz="900" dirty="0" err="1" smtClean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Опыт</a:t>
            </a: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backend-разработки, Data Science и работы ML-инженера.</a:t>
            </a:r>
            <a:endParaRPr lang="en-US" sz="900" dirty="0"/>
          </a:p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Проекты: NDA</a:t>
            </a:r>
            <a:endParaRPr lang="en-US" sz="900" dirty="0"/>
          </a:p>
        </p:txBody>
      </p:sp>
      <p:sp>
        <p:nvSpPr>
          <p:cNvPr id="24" name="Text 11"/>
          <p:cNvSpPr/>
          <p:nvPr/>
        </p:nvSpPr>
        <p:spPr>
          <a:xfrm>
            <a:off x="1919288" y="2243138"/>
            <a:ext cx="176212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евгений дроздов</a:t>
            </a:r>
            <a:endParaRPr lang="en-US" sz="1500" dirty="0"/>
          </a:p>
        </p:txBody>
      </p:sp>
      <p:sp>
        <p:nvSpPr>
          <p:cNvPr id="25" name="Text 12"/>
          <p:cNvSpPr/>
          <p:nvPr/>
        </p:nvSpPr>
        <p:spPr>
          <a:xfrm>
            <a:off x="1852612" y="2818343"/>
            <a:ext cx="985838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 err="1" smtClean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</a:t>
            </a:r>
            <a:r>
              <a:rPr lang="en-US" sz="900" dirty="0" smtClean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r>
              <a:rPr lang="en-US" sz="900" dirty="0" err="1" smtClean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Опыт</a:t>
            </a: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frontend разработки и анализа данных.</a:t>
            </a:r>
            <a:endParaRPr lang="en-US" sz="900" dirty="0"/>
          </a:p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Проекты: NDA</a:t>
            </a:r>
            <a:endParaRPr lang="en-US" sz="900" dirty="0"/>
          </a:p>
        </p:txBody>
      </p:sp>
      <p:sp>
        <p:nvSpPr>
          <p:cNvPr id="26" name="Text 13"/>
          <p:cNvSpPr/>
          <p:nvPr/>
        </p:nvSpPr>
        <p:spPr>
          <a:xfrm>
            <a:off x="4800600" y="2243138"/>
            <a:ext cx="176212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степан богданов</a:t>
            </a:r>
            <a:endParaRPr lang="en-US" sz="1500" dirty="0"/>
          </a:p>
        </p:txBody>
      </p:sp>
      <p:sp>
        <p:nvSpPr>
          <p:cNvPr id="27" name="Text 14"/>
          <p:cNvSpPr/>
          <p:nvPr/>
        </p:nvSpPr>
        <p:spPr>
          <a:xfrm>
            <a:off x="4709584" y="2812257"/>
            <a:ext cx="99060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 err="1" smtClean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Студент.Опыт</a:t>
            </a: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fullstack-разработки, инженер-техник.</a:t>
            </a:r>
            <a:endParaRPr lang="en-US" sz="900" dirty="0"/>
          </a:p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Проекты: NDA</a:t>
            </a:r>
            <a:endParaRPr lang="en-US" sz="900" dirty="0"/>
          </a:p>
        </p:txBody>
      </p:sp>
      <p:sp>
        <p:nvSpPr>
          <p:cNvPr id="28" name="Text 15"/>
          <p:cNvSpPr/>
          <p:nvPr/>
        </p:nvSpPr>
        <p:spPr>
          <a:xfrm>
            <a:off x="3348038" y="2243138"/>
            <a:ext cx="176212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николай малышкин</a:t>
            </a:r>
            <a:endParaRPr lang="en-US" sz="1500" dirty="0"/>
          </a:p>
        </p:txBody>
      </p:sp>
      <p:sp>
        <p:nvSpPr>
          <p:cNvPr id="29" name="Text 16"/>
          <p:cNvSpPr/>
          <p:nvPr/>
        </p:nvSpPr>
        <p:spPr>
          <a:xfrm>
            <a:off x="3258609" y="2814638"/>
            <a:ext cx="1179512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Студент, МНС ИСП РАН в </a:t>
            </a:r>
            <a:r>
              <a:rPr lang="en-US" sz="900" dirty="0" err="1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области</a:t>
            </a: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900" dirty="0" err="1" smtClean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ИИ.Опыт</a:t>
            </a: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backend-разработки, Data Science и работы ML-инженера.</a:t>
            </a:r>
            <a:endParaRPr lang="en-US" sz="900" dirty="0"/>
          </a:p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Проекты: NDA</a:t>
            </a:r>
            <a:endParaRPr lang="en-US" sz="900" dirty="0"/>
          </a:p>
        </p:txBody>
      </p:sp>
      <p:sp>
        <p:nvSpPr>
          <p:cNvPr id="30" name="Text 17"/>
          <p:cNvSpPr/>
          <p:nvPr/>
        </p:nvSpPr>
        <p:spPr>
          <a:xfrm>
            <a:off x="6253163" y="2243138"/>
            <a:ext cx="176212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радмир маннанов</a:t>
            </a:r>
            <a:endParaRPr lang="en-US" sz="1500" dirty="0"/>
          </a:p>
        </p:txBody>
      </p:sp>
      <p:sp>
        <p:nvSpPr>
          <p:cNvPr id="31" name="Text 18"/>
          <p:cNvSpPr/>
          <p:nvPr/>
        </p:nvSpPr>
        <p:spPr>
          <a:xfrm>
            <a:off x="6129602" y="2847975"/>
            <a:ext cx="1171046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Студент, МНС ИСП РАН в </a:t>
            </a:r>
            <a:r>
              <a:rPr lang="en-US" sz="900" dirty="0" err="1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области</a:t>
            </a: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900" dirty="0" err="1" smtClean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ИИ.Опыт</a:t>
            </a: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Системный аналитик, DevOps, Data Sience, ML-инженер.</a:t>
            </a:r>
            <a:endParaRPr lang="en-US" sz="900" dirty="0"/>
          </a:p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Проекты: NDA</a:t>
            </a:r>
            <a:endParaRPr lang="en-US" sz="900" dirty="0"/>
          </a:p>
        </p:txBody>
      </p:sp>
      <p:sp>
        <p:nvSpPr>
          <p:cNvPr id="32" name="Text 19"/>
          <p:cNvSpPr/>
          <p:nvPr/>
        </p:nvSpPr>
        <p:spPr>
          <a:xfrm>
            <a:off x="7705725" y="2243138"/>
            <a:ext cx="19097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ru-RU" sz="1500" b="1" dirty="0" smtClean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П</a:t>
            </a:r>
            <a:r>
              <a:rPr lang="en-US" sz="1500" b="1" dirty="0" err="1" smtClean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ётр</a:t>
            </a:r>
            <a:r>
              <a:rPr lang="en-US" sz="1500" b="1" dirty="0" smtClean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/>
            </a:r>
            <a:br>
              <a:rPr lang="en-US" sz="1500" b="1" dirty="0" smtClean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</a:br>
            <a:r>
              <a:rPr lang="en-US" sz="1500" b="1" dirty="0" err="1" smtClean="0">
                <a:solidFill>
                  <a:srgbClr val="FFFFFF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шеманаев</a:t>
            </a:r>
            <a:endParaRPr lang="en-US" sz="1500" dirty="0"/>
          </a:p>
        </p:txBody>
      </p:sp>
      <p:sp>
        <p:nvSpPr>
          <p:cNvPr id="33" name="Text 20"/>
          <p:cNvSpPr/>
          <p:nvPr/>
        </p:nvSpPr>
        <p:spPr>
          <a:xfrm>
            <a:off x="7648575" y="2831307"/>
            <a:ext cx="1080558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 err="1" smtClean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Преподаватель:Опыт</a:t>
            </a: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TeamLead, системный аналитик.</a:t>
            </a:r>
            <a:endParaRPr lang="en-US" sz="900" dirty="0"/>
          </a:p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Проекты: NDA</a:t>
            </a:r>
            <a:endParaRPr lang="en-US" sz="900" dirty="0"/>
          </a:p>
        </p:txBody>
      </p:sp>
      <p:sp>
        <p:nvSpPr>
          <p:cNvPr id="34" name="Text 21"/>
          <p:cNvSpPr/>
          <p:nvPr/>
        </p:nvSpPr>
        <p:spPr>
          <a:xfrm>
            <a:off x="6867525" y="4524375"/>
            <a:ext cx="2176462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63"/>
              </a:lnSpc>
              <a:buNone/>
            </a:pPr>
            <a:r>
              <a:rPr lang="en-US" sz="3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ВГЛ 1 Спорт», «ВГЛ 2 Спорт», «ВГЛ 3 Спорт», «ВГЛ 4 Спорт», «ВГЛ 5 Спорт», «ВГТЛ-1», «ВГТЛ-2» «Спорт без границ», «Узоры на льду», «Вперёд к победе», «Вершины успеха», «Поехали!», «Быстрее, выше, сильнее!», «Веселые старты», «Спортивный сезон», «Праздник спорта», «Русские игры». Срок проведения лотерей – до 31.12.2029 г. Информацию об организаторах лотерей, о правилах их проведения, о призовом фонде лотерей, о количестве призов или выигрышей, о сроках, месте и порядке получения призов или выигрышей можно узнать на сайте stoloto.ru или по тел. 89005550055.</a:t>
            </a:r>
            <a:endParaRPr lang="en-US" sz="300" dirty="0"/>
          </a:p>
        </p:txBody>
      </p:sp>
      <p:sp>
        <p:nvSpPr>
          <p:cNvPr id="35" name="Text 22"/>
          <p:cNvSpPr/>
          <p:nvPr/>
        </p:nvSpPr>
        <p:spPr>
          <a:xfrm>
            <a:off x="531812" y="1176339"/>
            <a:ext cx="6969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Капитан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5750" y="1238250"/>
            <a:ext cx="8572500" cy="3048000"/>
          </a:xfrm>
          <a:prstGeom prst="rect">
            <a:avLst/>
          </a:prstGeom>
          <a:noFill/>
          <a:ln w="12700">
            <a:solidFill>
              <a:srgbClr val="FD3100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3462338"/>
            <a:ext cx="790575" cy="7905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13" y="4524375"/>
            <a:ext cx="2381250" cy="33337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4524375"/>
            <a:ext cx="1085850" cy="33337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524375"/>
            <a:ext cx="1376363" cy="33337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763" y="4524375"/>
            <a:ext cx="304800" cy="33337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5375" y="4637065"/>
            <a:ext cx="609600" cy="11269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285750" y="285750"/>
            <a:ext cx="4914900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ПРОБЛЕМАТИКА</a:t>
            </a:r>
            <a:endParaRPr lang="en-US" sz="4875" dirty="0"/>
          </a:p>
        </p:txBody>
      </p:sp>
      <p:sp>
        <p:nvSpPr>
          <p:cNvPr id="10" name="Text 2"/>
          <p:cNvSpPr/>
          <p:nvPr/>
        </p:nvSpPr>
        <p:spPr>
          <a:xfrm>
            <a:off x="452438" y="1590675"/>
            <a:ext cx="8496300" cy="1600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815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Реализация автоматизированной системы создания соревнований региональными представителями ФСП и  представителями Всероссийской ФСП;</a:t>
            </a:r>
            <a:endParaRPr lang="en-US" sz="1500" dirty="0"/>
          </a:p>
          <a:p>
            <a:pPr marL="342900" indent="-342900" algn="l">
              <a:lnSpc>
                <a:spcPts val="1815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Онлайн подача и проверка заявок спортсменов и команд;</a:t>
            </a:r>
            <a:endParaRPr lang="en-US" sz="1500" dirty="0"/>
          </a:p>
          <a:p>
            <a:pPr marL="342900" indent="-342900" algn="l">
              <a:lnSpc>
                <a:spcPts val="1815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Учет и публикация результатов в автоматическом режиме;</a:t>
            </a:r>
            <a:endParaRPr lang="en-US" sz="1500" dirty="0"/>
          </a:p>
          <a:p>
            <a:pPr marL="342900" indent="-342900" algn="l">
              <a:lnSpc>
                <a:spcPts val="1815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Формирование команд и управление участниками;</a:t>
            </a:r>
            <a:endParaRPr lang="en-US" sz="1500" dirty="0"/>
          </a:p>
          <a:p>
            <a:pPr marL="342900" indent="-342900" algn="l">
              <a:lnSpc>
                <a:spcPts val="1815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Автоматизированная рассылка уведомлений и информационная поддержка;</a:t>
            </a:r>
            <a:endParaRPr lang="en-US" sz="1500" dirty="0"/>
          </a:p>
          <a:p>
            <a:pPr marL="342900" indent="-342900" algn="l">
              <a:lnSpc>
                <a:spcPts val="1815"/>
              </a:lnSpc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мобильными устройствами и веб-интерфейсами.</a:t>
            </a:r>
            <a:endParaRPr lang="en-US" sz="1500" dirty="0"/>
          </a:p>
        </p:txBody>
      </p:sp>
      <p:sp>
        <p:nvSpPr>
          <p:cNvPr id="11" name="Text 3"/>
          <p:cNvSpPr/>
          <p:nvPr/>
        </p:nvSpPr>
        <p:spPr>
          <a:xfrm>
            <a:off x="285750" y="957263"/>
            <a:ext cx="6496050" cy="119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75" b="1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КАКОЙ ФУНКЦИОНАЛ НЕОБХОДИМ?</a:t>
            </a:r>
            <a:endParaRPr lang="en-US" sz="1275" dirty="0"/>
          </a:p>
        </p:txBody>
      </p:sp>
      <p:sp>
        <p:nvSpPr>
          <p:cNvPr id="12" name="Text 4"/>
          <p:cNvSpPr/>
          <p:nvPr/>
        </p:nvSpPr>
        <p:spPr>
          <a:xfrm>
            <a:off x="6867525" y="4522257"/>
            <a:ext cx="2176462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63"/>
              </a:lnSpc>
              <a:buNone/>
            </a:pPr>
            <a:r>
              <a:rPr lang="en-US" sz="30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ВГЛ 1 Спорт», «ВГЛ 2 Спорт», «ВГЛ 3 Спорт», «ВГЛ 4 Спорт», «ВГЛ 5 Спорт», «ВГТЛ-1», «ВГТЛ-2» «Спорт без границ», «Узоры на льду», «Вперёд к победе», «Вершины успеха», «Поехали!», «Быстрее, выше, сильнее!», «Веселые старты», «Спортивный сезон», «Праздник спорта», «Русские игры». Срок проведения лотерей – до 31.12.2029 г. Информацию об организаторах лотерей, о правилах их проведения, о призовом фонде лотерей, о количестве призов или выигрышей, о сроках, месте и порядке получения призов или выигрышей можно узнать на сайте stoloto.ru или по тел. 89005550055.</a:t>
            </a:r>
            <a:endParaRPr lang="en-US" sz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3" y="1009650"/>
            <a:ext cx="8224837" cy="31813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39" y="4767263"/>
            <a:ext cx="260461" cy="22114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391" y="4767263"/>
            <a:ext cx="260461" cy="22114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643" y="4767263"/>
            <a:ext cx="260461" cy="22114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98" y="4767263"/>
            <a:ext cx="260461" cy="22114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4767263"/>
            <a:ext cx="260461" cy="22114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1439" y="0"/>
            <a:ext cx="747712" cy="4767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АРХИТЕКТУРА</a:t>
            </a:r>
            <a:endParaRPr lang="en-US" sz="487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" y="104775"/>
            <a:ext cx="8291513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скринкаст решения</a:t>
            </a:r>
            <a:endParaRPr lang="en-US" sz="4875" dirty="0"/>
          </a:p>
        </p:txBody>
      </p:sp>
      <p:sp>
        <p:nvSpPr>
          <p:cNvPr id="3" name="Text 1"/>
          <p:cNvSpPr/>
          <p:nvPr/>
        </p:nvSpPr>
        <p:spPr>
          <a:xfrm>
            <a:off x="161925" y="647700"/>
            <a:ext cx="7620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Сценарий 1: Создание открытого соревнования</a:t>
            </a:r>
            <a:endParaRPr lang="en-US" sz="2330" dirty="0"/>
          </a:p>
        </p:txBody>
      </p:sp>
      <p:pic>
        <p:nvPicPr>
          <p:cNvPr id="5" name="Сценарий.1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962025"/>
            <a:ext cx="6943725" cy="3905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" y="104775"/>
            <a:ext cx="8291513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скринкаст решения</a:t>
            </a:r>
            <a:endParaRPr lang="en-US" sz="4875" dirty="0"/>
          </a:p>
        </p:txBody>
      </p:sp>
      <p:sp>
        <p:nvSpPr>
          <p:cNvPr id="3" name="Text 1"/>
          <p:cNvSpPr/>
          <p:nvPr/>
        </p:nvSpPr>
        <p:spPr>
          <a:xfrm>
            <a:off x="161925" y="647700"/>
            <a:ext cx="8329613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Сценарий 2: Регистрация команды в полном составе</a:t>
            </a:r>
            <a:endParaRPr lang="en-US" sz="2330" dirty="0"/>
          </a:p>
        </p:txBody>
      </p:sp>
      <p:pic>
        <p:nvPicPr>
          <p:cNvPr id="4" name="Сценарий 2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675" y="962025"/>
            <a:ext cx="6994525" cy="3934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" y="104775"/>
            <a:ext cx="8291513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скринкаст решения</a:t>
            </a:r>
            <a:endParaRPr lang="en-US" sz="4875" dirty="0"/>
          </a:p>
        </p:txBody>
      </p:sp>
      <p:sp>
        <p:nvSpPr>
          <p:cNvPr id="3" name="Text 1"/>
          <p:cNvSpPr/>
          <p:nvPr/>
        </p:nvSpPr>
        <p:spPr>
          <a:xfrm>
            <a:off x="161925" y="647700"/>
            <a:ext cx="930592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cценарий 3: Регистрация команды с частичным составом</a:t>
            </a:r>
            <a:endParaRPr lang="en-US" sz="2330" dirty="0"/>
          </a:p>
        </p:txBody>
      </p:sp>
      <p:pic>
        <p:nvPicPr>
          <p:cNvPr id="4" name="Сценарий 3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037" y="962025"/>
            <a:ext cx="7046913" cy="3963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" y="104775"/>
            <a:ext cx="8291513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скринкаст решения</a:t>
            </a:r>
            <a:endParaRPr lang="en-US" sz="4875" dirty="0"/>
          </a:p>
        </p:txBody>
      </p:sp>
      <p:sp>
        <p:nvSpPr>
          <p:cNvPr id="3" name="Text 1"/>
          <p:cNvSpPr/>
          <p:nvPr/>
        </p:nvSpPr>
        <p:spPr>
          <a:xfrm>
            <a:off x="161925" y="647700"/>
            <a:ext cx="62007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Сценарий 4: Присоединение к команде</a:t>
            </a:r>
            <a:endParaRPr lang="en-US" sz="2330" dirty="0"/>
          </a:p>
        </p:txBody>
      </p:sp>
      <p:pic>
        <p:nvPicPr>
          <p:cNvPr id="4" name="Сценарий4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975" y="962025"/>
            <a:ext cx="6975475" cy="3923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12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" y="104775"/>
            <a:ext cx="8291513" cy="433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413"/>
              </a:lnSpc>
              <a:buNone/>
            </a:pPr>
            <a:r>
              <a:rPr lang="en-US" sz="4875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скринкаст решения</a:t>
            </a:r>
            <a:endParaRPr lang="en-US" sz="4875" dirty="0"/>
          </a:p>
        </p:txBody>
      </p:sp>
      <p:sp>
        <p:nvSpPr>
          <p:cNvPr id="3" name="Text 1"/>
          <p:cNvSpPr/>
          <p:nvPr/>
        </p:nvSpPr>
        <p:spPr>
          <a:xfrm>
            <a:off x="161925" y="647700"/>
            <a:ext cx="912495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631"/>
              </a:lnSpc>
              <a:buNone/>
            </a:pPr>
            <a:r>
              <a:rPr lang="en-US" sz="2330" b="1" dirty="0">
                <a:solidFill>
                  <a:srgbClr val="FD3100">
                    <a:alpha val="99000"/>
                  </a:srgbClr>
                </a:solidFill>
                <a:latin typeface="ReSquare" pitchFamily="34" charset="0"/>
                <a:ea typeface="ReSquare" pitchFamily="34" charset="-122"/>
                <a:cs typeface="ReSquare" pitchFamily="34" charset="-120"/>
              </a:rPr>
              <a:t>Сценарий 6: Регистрация на региональное соревнований</a:t>
            </a:r>
            <a:endParaRPr lang="en-US" sz="2330" dirty="0"/>
          </a:p>
        </p:txBody>
      </p:sp>
      <p:pic>
        <p:nvPicPr>
          <p:cNvPr id="4" name="Сценарий6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318" y="962025"/>
            <a:ext cx="6816725" cy="3834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1210</Words>
  <Application>Microsoft Office PowerPoint</Application>
  <PresentationFormat>Экран (16:9)</PresentationFormat>
  <Paragraphs>96</Paragraphs>
  <Slides>17</Slides>
  <Notes>17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Inter</vt:lpstr>
      <vt:lpstr>ReSquare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Stepan</cp:lastModifiedBy>
  <cp:revision>15</cp:revision>
  <dcterms:created xsi:type="dcterms:W3CDTF">2025-04-24T14:51:15Z</dcterms:created>
  <dcterms:modified xsi:type="dcterms:W3CDTF">2025-04-24T19:45:34Z</dcterms:modified>
</cp:coreProperties>
</file>